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uce Heavy" charset="1" panose="00000A00000000000000"/>
      <p:regular r:id="rId16"/>
    </p:embeddedFont>
    <p:embeddedFont>
      <p:font typeface="Open Sauce" charset="1" panose="00000500000000000000"/>
      <p:regular r:id="rId17"/>
    </p:embeddedFont>
    <p:embeddedFont>
      <p:font typeface="White Star" charset="1" panose="02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https://app.powerbi.com/view?r=eyJrIjoiMmY4NGM0MDMtMGRiMy00MzI1LWI1YTYtMzZlYzk2ZmMzMmRkIiwidCI6ImM2ZTU0OWIzLTVmNDUtNDAzMi1hYWU5LWQ0MjQ0ZGM1YjJjNCJ9" TargetMode="External" Type="http://schemas.openxmlformats.org/officeDocument/2006/relationships/hyperlink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094" t="0" r="-109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2805183"/>
            <a:ext cx="78988" cy="4676634"/>
            <a:chOff x="0" y="0"/>
            <a:chExt cx="20803" cy="12317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03" cy="1231706"/>
            </a:xfrm>
            <a:custGeom>
              <a:avLst/>
              <a:gdLst/>
              <a:ahLst/>
              <a:cxnLst/>
              <a:rect r="r" b="b" t="t" l="l"/>
              <a:pathLst>
                <a:path h="1231706" w="20803">
                  <a:moveTo>
                    <a:pt x="0" y="0"/>
                  </a:moveTo>
                  <a:lnTo>
                    <a:pt x="20803" y="0"/>
                  </a:lnTo>
                  <a:lnTo>
                    <a:pt x="20803" y="1231706"/>
                  </a:lnTo>
                  <a:lnTo>
                    <a:pt x="0" y="1231706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0803" cy="1250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89080" y="4086646"/>
            <a:ext cx="6832368" cy="2002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06"/>
              </a:lnSpc>
            </a:pPr>
            <a:r>
              <a:rPr lang="en-US" sz="11647" spc="-232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Business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6705" y="2926771"/>
            <a:ext cx="3929812" cy="138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3"/>
              </a:lnSpc>
            </a:pPr>
            <a:r>
              <a:rPr lang="en-US" sz="4777" spc="-9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AtliQ Technologies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9080" y="5870464"/>
            <a:ext cx="8333603" cy="151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86"/>
              </a:lnSpc>
            </a:pPr>
            <a:r>
              <a:rPr lang="en-US" sz="8847" spc="-17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Insights 360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13409" y="2681436"/>
            <a:ext cx="8892659" cy="4924128"/>
            <a:chOff x="0" y="0"/>
            <a:chExt cx="2785608" cy="1542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5608" cy="1542473"/>
            </a:xfrm>
            <a:custGeom>
              <a:avLst/>
              <a:gdLst/>
              <a:ahLst/>
              <a:cxnLst/>
              <a:rect r="r" b="b" t="t" l="l"/>
              <a:pathLst>
                <a:path h="1542473" w="2785608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40845" y="5880924"/>
            <a:ext cx="323665" cy="323665"/>
          </a:xfrm>
          <a:custGeom>
            <a:avLst/>
            <a:gdLst/>
            <a:ahLst/>
            <a:cxnLst/>
            <a:rect r="r" b="b" t="t" l="l"/>
            <a:pathLst>
              <a:path h="323665" w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040845" y="6311213"/>
            <a:ext cx="323520" cy="323665"/>
          </a:xfrm>
          <a:custGeom>
            <a:avLst/>
            <a:gdLst/>
            <a:ahLst/>
            <a:cxnLst/>
            <a:rect r="r" b="b" t="t" l="l"/>
            <a:pathLst>
              <a:path h="323665" w="323520">
                <a:moveTo>
                  <a:pt x="0" y="0"/>
                </a:moveTo>
                <a:lnTo>
                  <a:pt x="323520" y="0"/>
                </a:lnTo>
                <a:lnTo>
                  <a:pt x="323520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40845" y="5473228"/>
            <a:ext cx="323665" cy="323665"/>
          </a:xfrm>
          <a:custGeom>
            <a:avLst/>
            <a:gdLst/>
            <a:ahLst/>
            <a:cxnLst/>
            <a:rect r="r" b="b" t="t" l="l"/>
            <a:pathLst>
              <a:path h="323665" w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81932" y="2101957"/>
            <a:ext cx="6083085" cy="6083085"/>
          </a:xfrm>
          <a:custGeom>
            <a:avLst/>
            <a:gdLst/>
            <a:ahLst/>
            <a:cxnLst/>
            <a:rect r="r" b="b" t="t" l="l"/>
            <a:pathLst>
              <a:path h="6083085" w="6083085">
                <a:moveTo>
                  <a:pt x="0" y="0"/>
                </a:moveTo>
                <a:lnTo>
                  <a:pt x="6083085" y="0"/>
                </a:lnTo>
                <a:lnTo>
                  <a:pt x="6083085" y="6083086"/>
                </a:lnTo>
                <a:lnTo>
                  <a:pt x="0" y="6083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3948378" y="2668413"/>
            <a:ext cx="4950194" cy="4950174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-4434" r="0" b="-2413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711275" y="4533459"/>
            <a:ext cx="42696" cy="2482460"/>
            <a:chOff x="0" y="0"/>
            <a:chExt cx="13374" cy="7776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74" cy="777626"/>
            </a:xfrm>
            <a:custGeom>
              <a:avLst/>
              <a:gdLst/>
              <a:ahLst/>
              <a:cxnLst/>
              <a:rect r="r" b="b" t="t" l="l"/>
              <a:pathLst>
                <a:path h="777626" w="13374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490875" y="6282638"/>
            <a:ext cx="3857414" cy="28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www.reallygreatsite.com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90875" y="5852349"/>
            <a:ext cx="3760379" cy="28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nikhilgoswaminkg@gmail.com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90875" y="5457675"/>
            <a:ext cx="1993285" cy="28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+91-6377465850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01620" y="4806037"/>
            <a:ext cx="3374058" cy="49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8"/>
              </a:lnSpc>
            </a:pPr>
            <a:r>
              <a:rPr lang="en-US" sz="295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NIKHIL GOSWAMI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52218" y="2949791"/>
            <a:ext cx="4690387" cy="86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6"/>
              </a:lnSpc>
              <a:spcBef>
                <a:spcPct val="0"/>
              </a:spcBef>
            </a:pPr>
            <a:r>
              <a:rPr lang="en-US" b="true" sz="5082" spc="47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52218" y="3788461"/>
            <a:ext cx="4872554" cy="43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5"/>
              </a:lnSpc>
              <a:spcBef>
                <a:spcPct val="0"/>
              </a:spcBef>
            </a:pPr>
            <a:r>
              <a:rPr lang="en-US" sz="2611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For watching this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00451" y="3252590"/>
            <a:ext cx="4852569" cy="101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7840">
                <a:solidFill>
                  <a:srgbClr val="F8F8F8"/>
                </a:solidFill>
                <a:latin typeface="Open Sauce"/>
                <a:ea typeface="Open Sauce"/>
                <a:cs typeface="Open Sauce"/>
                <a:sym typeface="Open Sauce"/>
              </a:rPr>
              <a:t>I’m Nikhil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07187"/>
            <a:ext cx="5786975" cy="293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1"/>
              </a:lnSpc>
            </a:pPr>
            <a:r>
              <a:rPr lang="en-US" sz="19401">
                <a:solidFill>
                  <a:srgbClr val="FF7828"/>
                </a:solidFill>
                <a:latin typeface="White Star"/>
                <a:ea typeface="White Star"/>
                <a:cs typeface="White Star"/>
                <a:sym typeface="White Star"/>
              </a:rPr>
              <a:t>Hello,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86049" y="4407662"/>
            <a:ext cx="4481372" cy="46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2469">
                <a:solidFill>
                  <a:srgbClr val="F8F8F8"/>
                </a:solidFill>
                <a:latin typeface="Open Sauce"/>
                <a:ea typeface="Open Sauce"/>
                <a:cs typeface="Open Sauce"/>
                <a:sym typeface="Open Sauce"/>
              </a:rPr>
              <a:t>An aspiring Data Analyst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295678"/>
            <a:ext cx="16230600" cy="110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sz="2828">
                <a:solidFill>
                  <a:srgbClr val="F8F8F8"/>
                </a:solidFill>
                <a:latin typeface="Open Sauce"/>
                <a:ea typeface="Open Sauce"/>
                <a:cs typeface="Open Sauce"/>
                <a:sym typeface="Open Sauce"/>
              </a:rPr>
              <a:t>Today, I’ll be presenting a Power BI project that I have crafted during my journey with the codebasics boot camp 3.0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86743" y="204780"/>
            <a:ext cx="841957" cy="823920"/>
          </a:xfrm>
          <a:custGeom>
            <a:avLst/>
            <a:gdLst/>
            <a:ahLst/>
            <a:cxnLst/>
            <a:rect r="r" b="b" t="t" l="l"/>
            <a:pathLst>
              <a:path h="823920" w="841957">
                <a:moveTo>
                  <a:pt x="0" y="0"/>
                </a:moveTo>
                <a:lnTo>
                  <a:pt x="841957" y="0"/>
                </a:lnTo>
                <a:lnTo>
                  <a:pt x="841957" y="823920"/>
                </a:lnTo>
                <a:lnTo>
                  <a:pt x="0" y="82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804709" y="731565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4671" r="0" b="-2390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1967" y="-2828925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0892" y="0"/>
            <a:ext cx="6648057" cy="10287000"/>
            <a:chOff x="0" y="0"/>
            <a:chExt cx="17509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0928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95137" y="1754095"/>
            <a:ext cx="3630003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5141" y="3438798"/>
            <a:ext cx="7186826" cy="442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577" indent="-388789" lvl="1">
              <a:lnSpc>
                <a:spcPts val="5978"/>
              </a:lnSpc>
              <a:buFont typeface="Arial"/>
              <a:buChar char="•"/>
            </a:pPr>
            <a:r>
              <a:rPr lang="en-US" sz="36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Company Overview</a:t>
            </a:r>
          </a:p>
          <a:p>
            <a:pPr algn="l" marL="777577" indent="-388789" lvl="1">
              <a:lnSpc>
                <a:spcPts val="5978"/>
              </a:lnSpc>
              <a:buFont typeface="Arial"/>
              <a:buChar char="•"/>
            </a:pPr>
            <a:r>
              <a:rPr lang="en-US" sz="36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Business Model</a:t>
            </a:r>
          </a:p>
          <a:p>
            <a:pPr algn="l" marL="777577" indent="-388789" lvl="1">
              <a:lnSpc>
                <a:spcPts val="5978"/>
              </a:lnSpc>
              <a:buFont typeface="Arial"/>
              <a:buChar char="•"/>
            </a:pPr>
            <a:r>
              <a:rPr lang="en-US" sz="36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Problem</a:t>
            </a:r>
          </a:p>
          <a:p>
            <a:pPr algn="l" marL="777577" indent="-388789" lvl="1">
              <a:lnSpc>
                <a:spcPts val="5978"/>
              </a:lnSpc>
              <a:buFont typeface="Arial"/>
              <a:buChar char="•"/>
            </a:pPr>
            <a:r>
              <a:rPr lang="en-US" sz="36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Objective</a:t>
            </a:r>
          </a:p>
          <a:p>
            <a:pPr algn="l" marL="777577" indent="-388789" lvl="1">
              <a:lnSpc>
                <a:spcPts val="5978"/>
              </a:lnSpc>
              <a:buFont typeface="Arial"/>
              <a:buChar char="•"/>
            </a:pPr>
            <a:r>
              <a:rPr lang="en-US" sz="36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Dashboard Brief</a:t>
            </a:r>
          </a:p>
          <a:p>
            <a:pPr algn="l" marL="777577" indent="-388789" lvl="1">
              <a:lnSpc>
                <a:spcPts val="5978"/>
              </a:lnSpc>
              <a:buFont typeface="Arial"/>
              <a:buChar char="•"/>
            </a:pPr>
            <a:r>
              <a:rPr lang="en-US" sz="360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Dashboard Walkthrough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710892" y="0"/>
            <a:ext cx="6577108" cy="10287000"/>
          </a:xfrm>
          <a:custGeom>
            <a:avLst/>
            <a:gdLst/>
            <a:ahLst/>
            <a:cxnLst/>
            <a:rect r="r" b="b" t="t" l="l"/>
            <a:pathLst>
              <a:path h="10287000" w="6577108">
                <a:moveTo>
                  <a:pt x="0" y="0"/>
                </a:moveTo>
                <a:lnTo>
                  <a:pt x="6577108" y="0"/>
                </a:lnTo>
                <a:lnTo>
                  <a:pt x="65771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-67377" t="0" r="-6737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86743" y="204780"/>
            <a:ext cx="841957" cy="823920"/>
          </a:xfrm>
          <a:custGeom>
            <a:avLst/>
            <a:gdLst/>
            <a:ahLst/>
            <a:cxnLst/>
            <a:rect r="r" b="b" t="t" l="l"/>
            <a:pathLst>
              <a:path h="823920" w="841957">
                <a:moveTo>
                  <a:pt x="0" y="0"/>
                </a:moveTo>
                <a:lnTo>
                  <a:pt x="841957" y="0"/>
                </a:lnTo>
                <a:lnTo>
                  <a:pt x="841957" y="823920"/>
                </a:lnTo>
                <a:lnTo>
                  <a:pt x="0" y="82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403218" cy="10287000"/>
          </a:xfrm>
          <a:custGeom>
            <a:avLst/>
            <a:gdLst/>
            <a:ahLst/>
            <a:cxnLst/>
            <a:rect r="r" b="b" t="t" l="l"/>
            <a:pathLst>
              <a:path h="10287000" w="10403218">
                <a:moveTo>
                  <a:pt x="0" y="0"/>
                </a:moveTo>
                <a:lnTo>
                  <a:pt x="10403218" y="0"/>
                </a:lnTo>
                <a:lnTo>
                  <a:pt x="104032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4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199615"/>
            <a:ext cx="18288000" cy="3087385"/>
          </a:xfrm>
          <a:custGeom>
            <a:avLst/>
            <a:gdLst/>
            <a:ahLst/>
            <a:cxnLst/>
            <a:rect r="r" b="b" t="t" l="l"/>
            <a:pathLst>
              <a:path h="3087385" w="18288000">
                <a:moveTo>
                  <a:pt x="0" y="0"/>
                </a:moveTo>
                <a:lnTo>
                  <a:pt x="18288000" y="0"/>
                </a:lnTo>
                <a:lnTo>
                  <a:pt x="18288000" y="3087385"/>
                </a:lnTo>
                <a:lnTo>
                  <a:pt x="0" y="3087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60" t="-17094" r="0" b="-5472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94990" y="1687066"/>
            <a:ext cx="6856082" cy="2973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1"/>
              </a:lnSpc>
            </a:pPr>
            <a:r>
              <a:rPr lang="en-US" sz="8565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Company Snapshot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07893" y="5105400"/>
            <a:ext cx="8030275" cy="126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6"/>
              </a:lnSpc>
              <a:spcBef>
                <a:spcPct val="0"/>
              </a:spcBef>
            </a:pPr>
            <a:r>
              <a:rPr lang="en-US" sz="242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AtliQ Technology is a leading global consumer  electronics brand, specializing in a wide range of hardware products like PCs, mouse, keyboards etc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70559" y="2588067"/>
            <a:ext cx="10546882" cy="7698933"/>
          </a:xfrm>
          <a:custGeom>
            <a:avLst/>
            <a:gdLst/>
            <a:ahLst/>
            <a:cxnLst/>
            <a:rect r="r" b="b" t="t" l="l"/>
            <a:pathLst>
              <a:path h="7698933" w="10546882">
                <a:moveTo>
                  <a:pt x="0" y="0"/>
                </a:moveTo>
                <a:lnTo>
                  <a:pt x="10546882" y="0"/>
                </a:lnTo>
                <a:lnTo>
                  <a:pt x="10546882" y="7698933"/>
                </a:lnTo>
                <a:lnTo>
                  <a:pt x="0" y="7698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02729" y="-2876666"/>
            <a:ext cx="6986812" cy="69868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441809" y="3617863"/>
            <a:ext cx="9404382" cy="388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355" indent="-339177" lvl="1">
              <a:lnSpc>
                <a:spcPts val="5215"/>
              </a:lnSpc>
              <a:buFont typeface="Arial"/>
              <a:buChar char="•"/>
            </a:pPr>
            <a:r>
              <a:rPr lang="en-US" sz="31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Peripherals: Mouse, keyboards, batteries.</a:t>
            </a:r>
          </a:p>
          <a:p>
            <a:pPr algn="l" marL="678355" indent="-339177" lvl="1">
              <a:lnSpc>
                <a:spcPts val="5215"/>
              </a:lnSpc>
              <a:buFont typeface="Arial"/>
              <a:buChar char="•"/>
            </a:pPr>
            <a:r>
              <a:rPr lang="en-US" sz="31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Accessories: USB drives, SSDs.</a:t>
            </a:r>
          </a:p>
          <a:p>
            <a:pPr algn="l" marL="678355" indent="-339177" lvl="1">
              <a:lnSpc>
                <a:spcPts val="5215"/>
              </a:lnSpc>
              <a:buFont typeface="Arial"/>
              <a:buChar char="•"/>
            </a:pPr>
            <a:r>
              <a:rPr lang="en-US" sz="31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Storage &amp; Networking: Wi-Fi extenders, HDDs. </a:t>
            </a:r>
          </a:p>
          <a:p>
            <a:pPr algn="l" marL="678355" indent="-339177" lvl="1">
              <a:lnSpc>
                <a:spcPts val="5215"/>
              </a:lnSpc>
              <a:buFont typeface="Arial"/>
              <a:buChar char="•"/>
            </a:pPr>
            <a:r>
              <a:rPr lang="en-US" sz="314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Laptops &amp; Desktops: Business and gaming laptops, personal desktops.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543050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86743" y="204780"/>
            <a:ext cx="841957" cy="823920"/>
          </a:xfrm>
          <a:custGeom>
            <a:avLst/>
            <a:gdLst/>
            <a:ahLst/>
            <a:cxnLst/>
            <a:rect r="r" b="b" t="t" l="l"/>
            <a:pathLst>
              <a:path h="823920" w="841957">
                <a:moveTo>
                  <a:pt x="0" y="0"/>
                </a:moveTo>
                <a:lnTo>
                  <a:pt x="841957" y="0"/>
                </a:lnTo>
                <a:lnTo>
                  <a:pt x="841957" y="823920"/>
                </a:lnTo>
                <a:lnTo>
                  <a:pt x="0" y="82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87452">
            <a:off x="15041716" y="7748924"/>
            <a:ext cx="3672915" cy="1990052"/>
          </a:xfrm>
          <a:custGeom>
            <a:avLst/>
            <a:gdLst/>
            <a:ahLst/>
            <a:cxnLst/>
            <a:rect r="r" b="b" t="t" l="l"/>
            <a:pathLst>
              <a:path h="1990052" w="3672915">
                <a:moveTo>
                  <a:pt x="0" y="0"/>
                </a:moveTo>
                <a:lnTo>
                  <a:pt x="3672915" y="0"/>
                </a:lnTo>
                <a:lnTo>
                  <a:pt x="3672915" y="1990052"/>
                </a:lnTo>
                <a:lnTo>
                  <a:pt x="0" y="1990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147780">
            <a:off x="237500" y="6112598"/>
            <a:ext cx="3354350" cy="3331988"/>
          </a:xfrm>
          <a:custGeom>
            <a:avLst/>
            <a:gdLst/>
            <a:ahLst/>
            <a:cxnLst/>
            <a:rect r="r" b="b" t="t" l="l"/>
            <a:pathLst>
              <a:path h="3331988" w="3354350">
                <a:moveTo>
                  <a:pt x="0" y="0"/>
                </a:moveTo>
                <a:lnTo>
                  <a:pt x="3354350" y="0"/>
                </a:lnTo>
                <a:lnTo>
                  <a:pt x="3354350" y="3331988"/>
                </a:lnTo>
                <a:lnTo>
                  <a:pt x="0" y="33319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58284" y="942975"/>
            <a:ext cx="4171432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Product Line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39143" y="357180"/>
            <a:ext cx="841957" cy="823920"/>
          </a:xfrm>
          <a:custGeom>
            <a:avLst/>
            <a:gdLst/>
            <a:ahLst/>
            <a:cxnLst/>
            <a:rect r="r" b="b" t="t" l="l"/>
            <a:pathLst>
              <a:path h="823920" w="841957">
                <a:moveTo>
                  <a:pt x="0" y="0"/>
                </a:moveTo>
                <a:lnTo>
                  <a:pt x="841957" y="0"/>
                </a:lnTo>
                <a:lnTo>
                  <a:pt x="841957" y="823920"/>
                </a:lnTo>
                <a:lnTo>
                  <a:pt x="0" y="82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72934" y="410331"/>
            <a:ext cx="6942133" cy="1760707"/>
            <a:chOff x="0" y="0"/>
            <a:chExt cx="1828381" cy="46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381" cy="463725"/>
            </a:xfrm>
            <a:custGeom>
              <a:avLst/>
              <a:gdLst/>
              <a:ahLst/>
              <a:cxnLst/>
              <a:rect r="r" b="b" t="t" l="l"/>
              <a:pathLst>
                <a:path h="463725" w="1828381">
                  <a:moveTo>
                    <a:pt x="27880" y="0"/>
                  </a:moveTo>
                  <a:lnTo>
                    <a:pt x="1800500" y="0"/>
                  </a:lnTo>
                  <a:cubicBezTo>
                    <a:pt x="1807895" y="0"/>
                    <a:pt x="1814986" y="2937"/>
                    <a:pt x="1820215" y="8166"/>
                  </a:cubicBezTo>
                  <a:cubicBezTo>
                    <a:pt x="1825443" y="13394"/>
                    <a:pt x="1828381" y="20486"/>
                    <a:pt x="1828381" y="27880"/>
                  </a:cubicBezTo>
                  <a:lnTo>
                    <a:pt x="1828381" y="435845"/>
                  </a:lnTo>
                  <a:cubicBezTo>
                    <a:pt x="1828381" y="443239"/>
                    <a:pt x="1825443" y="450331"/>
                    <a:pt x="1820215" y="455559"/>
                  </a:cubicBezTo>
                  <a:cubicBezTo>
                    <a:pt x="1814986" y="460788"/>
                    <a:pt x="1807895" y="463725"/>
                    <a:pt x="1800500" y="463725"/>
                  </a:cubicBezTo>
                  <a:lnTo>
                    <a:pt x="27880" y="463725"/>
                  </a:lnTo>
                  <a:cubicBezTo>
                    <a:pt x="20486" y="463725"/>
                    <a:pt x="13394" y="460788"/>
                    <a:pt x="8166" y="455559"/>
                  </a:cubicBezTo>
                  <a:cubicBezTo>
                    <a:pt x="2937" y="450331"/>
                    <a:pt x="0" y="443239"/>
                    <a:pt x="0" y="435845"/>
                  </a:cubicBezTo>
                  <a:lnTo>
                    <a:pt x="0" y="27880"/>
                  </a:lnTo>
                  <a:cubicBezTo>
                    <a:pt x="0" y="20486"/>
                    <a:pt x="2937" y="13394"/>
                    <a:pt x="8166" y="8166"/>
                  </a:cubicBezTo>
                  <a:cubicBezTo>
                    <a:pt x="13394" y="2937"/>
                    <a:pt x="20486" y="0"/>
                    <a:pt x="278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828381" cy="48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0915" y="5527299"/>
            <a:ext cx="1115571" cy="1091672"/>
          </a:xfrm>
          <a:custGeom>
            <a:avLst/>
            <a:gdLst/>
            <a:ahLst/>
            <a:cxnLst/>
            <a:rect r="r" b="b" t="t" l="l"/>
            <a:pathLst>
              <a:path h="1091672" w="1115571">
                <a:moveTo>
                  <a:pt x="0" y="0"/>
                </a:moveTo>
                <a:lnTo>
                  <a:pt x="1115570" y="0"/>
                </a:lnTo>
                <a:lnTo>
                  <a:pt x="1115570" y="1091673"/>
                </a:lnTo>
                <a:lnTo>
                  <a:pt x="0" y="109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586759" y="6082660"/>
            <a:ext cx="265128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2910812" y="4501864"/>
            <a:ext cx="0" cy="3116988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2910812" y="4544727"/>
            <a:ext cx="1327227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2910812" y="7618852"/>
            <a:ext cx="1327227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238039" y="4196493"/>
            <a:ext cx="2398231" cy="696468"/>
            <a:chOff x="0" y="0"/>
            <a:chExt cx="631633" cy="1834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1633" cy="183432"/>
            </a:xfrm>
            <a:custGeom>
              <a:avLst/>
              <a:gdLst/>
              <a:ahLst/>
              <a:cxnLst/>
              <a:rect r="r" b="b" t="t" l="l"/>
              <a:pathLst>
                <a:path h="183432" w="631633">
                  <a:moveTo>
                    <a:pt x="91716" y="0"/>
                  </a:moveTo>
                  <a:lnTo>
                    <a:pt x="539917" y="0"/>
                  </a:lnTo>
                  <a:cubicBezTo>
                    <a:pt x="564241" y="0"/>
                    <a:pt x="587570" y="9663"/>
                    <a:pt x="604770" y="26863"/>
                  </a:cubicBezTo>
                  <a:cubicBezTo>
                    <a:pt x="621970" y="44063"/>
                    <a:pt x="631633" y="67391"/>
                    <a:pt x="631633" y="91716"/>
                  </a:cubicBezTo>
                  <a:lnTo>
                    <a:pt x="631633" y="91716"/>
                  </a:lnTo>
                  <a:cubicBezTo>
                    <a:pt x="631633" y="116041"/>
                    <a:pt x="621970" y="139369"/>
                    <a:pt x="604770" y="156569"/>
                  </a:cubicBezTo>
                  <a:cubicBezTo>
                    <a:pt x="587570" y="173769"/>
                    <a:pt x="564241" y="183432"/>
                    <a:pt x="539917" y="183432"/>
                  </a:cubicBezTo>
                  <a:lnTo>
                    <a:pt x="91716" y="183432"/>
                  </a:lnTo>
                  <a:cubicBezTo>
                    <a:pt x="67391" y="183432"/>
                    <a:pt x="44063" y="173769"/>
                    <a:pt x="26863" y="156569"/>
                  </a:cubicBezTo>
                  <a:cubicBezTo>
                    <a:pt x="9663" y="139369"/>
                    <a:pt x="0" y="116041"/>
                    <a:pt x="0" y="91716"/>
                  </a:cubicBezTo>
                  <a:lnTo>
                    <a:pt x="0" y="91716"/>
                  </a:lnTo>
                  <a:cubicBezTo>
                    <a:pt x="0" y="67391"/>
                    <a:pt x="9663" y="44063"/>
                    <a:pt x="26863" y="26863"/>
                  </a:cubicBezTo>
                  <a:cubicBezTo>
                    <a:pt x="44063" y="9663"/>
                    <a:pt x="67391" y="0"/>
                    <a:pt x="91716" y="0"/>
                  </a:cubicBezTo>
                  <a:close/>
                </a:path>
              </a:pathLst>
            </a:custGeom>
            <a:solidFill>
              <a:srgbClr val="49484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631633" cy="202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RETAILER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238039" y="5724901"/>
            <a:ext cx="2398231" cy="696468"/>
            <a:chOff x="0" y="0"/>
            <a:chExt cx="631633" cy="1834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1633" cy="183432"/>
            </a:xfrm>
            <a:custGeom>
              <a:avLst/>
              <a:gdLst/>
              <a:ahLst/>
              <a:cxnLst/>
              <a:rect r="r" b="b" t="t" l="l"/>
              <a:pathLst>
                <a:path h="183432" w="631633">
                  <a:moveTo>
                    <a:pt x="91716" y="0"/>
                  </a:moveTo>
                  <a:lnTo>
                    <a:pt x="539917" y="0"/>
                  </a:lnTo>
                  <a:cubicBezTo>
                    <a:pt x="564241" y="0"/>
                    <a:pt x="587570" y="9663"/>
                    <a:pt x="604770" y="26863"/>
                  </a:cubicBezTo>
                  <a:cubicBezTo>
                    <a:pt x="621970" y="44063"/>
                    <a:pt x="631633" y="67391"/>
                    <a:pt x="631633" y="91716"/>
                  </a:cubicBezTo>
                  <a:lnTo>
                    <a:pt x="631633" y="91716"/>
                  </a:lnTo>
                  <a:cubicBezTo>
                    <a:pt x="631633" y="116041"/>
                    <a:pt x="621970" y="139369"/>
                    <a:pt x="604770" y="156569"/>
                  </a:cubicBezTo>
                  <a:cubicBezTo>
                    <a:pt x="587570" y="173769"/>
                    <a:pt x="564241" y="183432"/>
                    <a:pt x="539917" y="183432"/>
                  </a:cubicBezTo>
                  <a:lnTo>
                    <a:pt x="91716" y="183432"/>
                  </a:lnTo>
                  <a:cubicBezTo>
                    <a:pt x="67391" y="183432"/>
                    <a:pt x="44063" y="173769"/>
                    <a:pt x="26863" y="156569"/>
                  </a:cubicBezTo>
                  <a:cubicBezTo>
                    <a:pt x="9663" y="139369"/>
                    <a:pt x="0" y="116041"/>
                    <a:pt x="0" y="91716"/>
                  </a:cubicBezTo>
                  <a:lnTo>
                    <a:pt x="0" y="91716"/>
                  </a:lnTo>
                  <a:cubicBezTo>
                    <a:pt x="0" y="67391"/>
                    <a:pt x="9663" y="44063"/>
                    <a:pt x="26863" y="26863"/>
                  </a:cubicBezTo>
                  <a:cubicBezTo>
                    <a:pt x="44063" y="9663"/>
                    <a:pt x="67391" y="0"/>
                    <a:pt x="91716" y="0"/>
                  </a:cubicBezTo>
                  <a:close/>
                </a:path>
              </a:pathLst>
            </a:custGeom>
            <a:solidFill>
              <a:srgbClr val="49484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631633" cy="202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DIRECT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238039" y="7250044"/>
            <a:ext cx="2398231" cy="696468"/>
            <a:chOff x="0" y="0"/>
            <a:chExt cx="631633" cy="1834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1633" cy="183432"/>
            </a:xfrm>
            <a:custGeom>
              <a:avLst/>
              <a:gdLst/>
              <a:ahLst/>
              <a:cxnLst/>
              <a:rect r="r" b="b" t="t" l="l"/>
              <a:pathLst>
                <a:path h="183432" w="631633">
                  <a:moveTo>
                    <a:pt x="91716" y="0"/>
                  </a:moveTo>
                  <a:lnTo>
                    <a:pt x="539917" y="0"/>
                  </a:lnTo>
                  <a:cubicBezTo>
                    <a:pt x="564241" y="0"/>
                    <a:pt x="587570" y="9663"/>
                    <a:pt x="604770" y="26863"/>
                  </a:cubicBezTo>
                  <a:cubicBezTo>
                    <a:pt x="621970" y="44063"/>
                    <a:pt x="631633" y="67391"/>
                    <a:pt x="631633" y="91716"/>
                  </a:cubicBezTo>
                  <a:lnTo>
                    <a:pt x="631633" y="91716"/>
                  </a:lnTo>
                  <a:cubicBezTo>
                    <a:pt x="631633" y="116041"/>
                    <a:pt x="621970" y="139369"/>
                    <a:pt x="604770" y="156569"/>
                  </a:cubicBezTo>
                  <a:cubicBezTo>
                    <a:pt x="587570" y="173769"/>
                    <a:pt x="564241" y="183432"/>
                    <a:pt x="539917" y="183432"/>
                  </a:cubicBezTo>
                  <a:lnTo>
                    <a:pt x="91716" y="183432"/>
                  </a:lnTo>
                  <a:cubicBezTo>
                    <a:pt x="67391" y="183432"/>
                    <a:pt x="44063" y="173769"/>
                    <a:pt x="26863" y="156569"/>
                  </a:cubicBezTo>
                  <a:cubicBezTo>
                    <a:pt x="9663" y="139369"/>
                    <a:pt x="0" y="116041"/>
                    <a:pt x="0" y="91716"/>
                  </a:cubicBezTo>
                  <a:lnTo>
                    <a:pt x="0" y="91716"/>
                  </a:lnTo>
                  <a:cubicBezTo>
                    <a:pt x="0" y="67391"/>
                    <a:pt x="9663" y="44063"/>
                    <a:pt x="26863" y="26863"/>
                  </a:cubicBezTo>
                  <a:cubicBezTo>
                    <a:pt x="44063" y="9663"/>
                    <a:pt x="67391" y="0"/>
                    <a:pt x="91716" y="0"/>
                  </a:cubicBezTo>
                  <a:close/>
                </a:path>
              </a:pathLst>
            </a:custGeom>
            <a:solidFill>
              <a:srgbClr val="49484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631633" cy="202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DISTRIBUTOR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H="true" flipV="true">
            <a:off x="6636270" y="4501864"/>
            <a:ext cx="1327227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7963497" y="3347244"/>
            <a:ext cx="0" cy="1197483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7963497" y="3390106"/>
            <a:ext cx="1327227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7963497" y="4501864"/>
            <a:ext cx="1327227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6636270" y="6082660"/>
            <a:ext cx="2654454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>
            <a:off x="6636270" y="7618852"/>
            <a:ext cx="137009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8006360" y="7598278"/>
            <a:ext cx="0" cy="1197483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7963497" y="8795761"/>
            <a:ext cx="1327227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9290724" y="2990188"/>
            <a:ext cx="1586914" cy="714111"/>
          </a:xfrm>
          <a:custGeom>
            <a:avLst/>
            <a:gdLst/>
            <a:ahLst/>
            <a:cxnLst/>
            <a:rect r="r" b="b" t="t" l="l"/>
            <a:pathLst>
              <a:path h="714111" w="1586914">
                <a:moveTo>
                  <a:pt x="0" y="0"/>
                </a:moveTo>
                <a:lnTo>
                  <a:pt x="1586915" y="0"/>
                </a:lnTo>
                <a:lnTo>
                  <a:pt x="1586915" y="714112"/>
                </a:lnTo>
                <a:lnTo>
                  <a:pt x="0" y="71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290724" y="4085300"/>
            <a:ext cx="1586914" cy="641519"/>
          </a:xfrm>
          <a:custGeom>
            <a:avLst/>
            <a:gdLst/>
            <a:ahLst/>
            <a:cxnLst/>
            <a:rect r="r" b="b" t="t" l="l"/>
            <a:pathLst>
              <a:path h="641519" w="1586914">
                <a:moveTo>
                  <a:pt x="0" y="0"/>
                </a:moveTo>
                <a:lnTo>
                  <a:pt x="1586915" y="0"/>
                </a:lnTo>
                <a:lnTo>
                  <a:pt x="1586915" y="641518"/>
                </a:lnTo>
                <a:lnTo>
                  <a:pt x="0" y="641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284220" y="5411199"/>
            <a:ext cx="1303289" cy="1323873"/>
          </a:xfrm>
          <a:custGeom>
            <a:avLst/>
            <a:gdLst/>
            <a:ahLst/>
            <a:cxnLst/>
            <a:rect r="r" b="b" t="t" l="l"/>
            <a:pathLst>
              <a:path h="1323873" w="1303289">
                <a:moveTo>
                  <a:pt x="0" y="0"/>
                </a:moveTo>
                <a:lnTo>
                  <a:pt x="1303289" y="0"/>
                </a:lnTo>
                <a:lnTo>
                  <a:pt x="1303289" y="1323873"/>
                </a:lnTo>
                <a:lnTo>
                  <a:pt x="0" y="1323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39" t="-2677" r="-2939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9290724" y="8157471"/>
            <a:ext cx="1783670" cy="1259972"/>
            <a:chOff x="0" y="0"/>
            <a:chExt cx="469773" cy="33184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9773" cy="331844"/>
            </a:xfrm>
            <a:custGeom>
              <a:avLst/>
              <a:gdLst/>
              <a:ahLst/>
              <a:cxnLst/>
              <a:rect r="r" b="b" t="t" l="l"/>
              <a:pathLst>
                <a:path h="331844" w="469773">
                  <a:moveTo>
                    <a:pt x="0" y="0"/>
                  </a:moveTo>
                  <a:lnTo>
                    <a:pt x="469773" y="0"/>
                  </a:lnTo>
                  <a:lnTo>
                    <a:pt x="469773" y="331844"/>
                  </a:lnTo>
                  <a:lnTo>
                    <a:pt x="0" y="3318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69773" cy="360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NEPTUNE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H="true" flipV="true">
            <a:off x="10870655" y="3390106"/>
            <a:ext cx="660028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H="true" flipV="true">
            <a:off x="10877639" y="4501864"/>
            <a:ext cx="660028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1487820" y="3347244"/>
            <a:ext cx="0" cy="1197483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H="true" flipV="true">
            <a:off x="10587509" y="6073135"/>
            <a:ext cx="1044130" cy="9525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>
            <a:off x="11074394" y="8587432"/>
            <a:ext cx="557245" cy="200025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1487820" y="3945985"/>
            <a:ext cx="2544509" cy="780833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4144098" y="4655167"/>
            <a:ext cx="3943877" cy="3291345"/>
          </a:xfrm>
          <a:custGeom>
            <a:avLst/>
            <a:gdLst/>
            <a:ahLst/>
            <a:cxnLst/>
            <a:rect r="r" b="b" t="t" l="l"/>
            <a:pathLst>
              <a:path h="3291345" w="3943877">
                <a:moveTo>
                  <a:pt x="0" y="0"/>
                </a:moveTo>
                <a:lnTo>
                  <a:pt x="3943877" y="0"/>
                </a:lnTo>
                <a:lnTo>
                  <a:pt x="3943877" y="3291345"/>
                </a:lnTo>
                <a:lnTo>
                  <a:pt x="0" y="3291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0" id="40"/>
          <p:cNvSpPr txBox="true"/>
          <p:nvPr/>
        </p:nvSpPr>
        <p:spPr>
          <a:xfrm rot="0">
            <a:off x="6161759" y="721404"/>
            <a:ext cx="5964482" cy="1014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5892" spc="-117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Modal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812633" y="6677922"/>
            <a:ext cx="2246463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stores &amp; Exclusive</a:t>
            </a:r>
          </a:p>
        </p:txBody>
      </p:sp>
      <p:sp>
        <p:nvSpPr>
          <p:cNvPr name="AutoShape 42" id="42"/>
          <p:cNvSpPr/>
          <p:nvPr/>
        </p:nvSpPr>
        <p:spPr>
          <a:xfrm flipV="true">
            <a:off x="11644213" y="7598278"/>
            <a:ext cx="2388117" cy="997356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V="true">
            <a:off x="11487820" y="6073135"/>
            <a:ext cx="2063498" cy="9525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4" id="44"/>
          <p:cNvSpPr txBox="true"/>
          <p:nvPr/>
        </p:nvSpPr>
        <p:spPr>
          <a:xfrm rot="0">
            <a:off x="14794588" y="4046888"/>
            <a:ext cx="2642896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Consumer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880389" y="3005962"/>
            <a:ext cx="4542666" cy="4999878"/>
            <a:chOff x="0" y="0"/>
            <a:chExt cx="2964567" cy="32629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4567" cy="3262947"/>
            </a:xfrm>
            <a:custGeom>
              <a:avLst/>
              <a:gdLst/>
              <a:ahLst/>
              <a:cxnLst/>
              <a:rect r="r" b="b" t="t" l="l"/>
              <a:pathLst>
                <a:path h="3262947" w="2964567">
                  <a:moveTo>
                    <a:pt x="54537" y="0"/>
                  </a:moveTo>
                  <a:lnTo>
                    <a:pt x="2910031" y="0"/>
                  </a:lnTo>
                  <a:cubicBezTo>
                    <a:pt x="2940151" y="0"/>
                    <a:pt x="2964567" y="24417"/>
                    <a:pt x="2964567" y="54537"/>
                  </a:cubicBezTo>
                  <a:lnTo>
                    <a:pt x="2964567" y="3208410"/>
                  </a:lnTo>
                  <a:cubicBezTo>
                    <a:pt x="2964567" y="3222874"/>
                    <a:pt x="2958822" y="3236746"/>
                    <a:pt x="2948594" y="3246974"/>
                  </a:cubicBezTo>
                  <a:cubicBezTo>
                    <a:pt x="2938367" y="3257201"/>
                    <a:pt x="2924495" y="3262947"/>
                    <a:pt x="2910031" y="3262947"/>
                  </a:cubicBezTo>
                  <a:lnTo>
                    <a:pt x="54537" y="3262947"/>
                  </a:lnTo>
                  <a:cubicBezTo>
                    <a:pt x="40073" y="3262947"/>
                    <a:pt x="26201" y="3257201"/>
                    <a:pt x="15973" y="3246974"/>
                  </a:cubicBezTo>
                  <a:cubicBezTo>
                    <a:pt x="5746" y="3236746"/>
                    <a:pt x="0" y="3222874"/>
                    <a:pt x="0" y="3208410"/>
                  </a:cubicBezTo>
                  <a:lnTo>
                    <a:pt x="0" y="54537"/>
                  </a:lnTo>
                  <a:cubicBezTo>
                    <a:pt x="0" y="40073"/>
                    <a:pt x="5746" y="26201"/>
                    <a:pt x="15973" y="15973"/>
                  </a:cubicBezTo>
                  <a:cubicBezTo>
                    <a:pt x="26201" y="5746"/>
                    <a:pt x="40073" y="0"/>
                    <a:pt x="5453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4567" cy="3301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62368" y="1113663"/>
            <a:ext cx="6272205" cy="86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8"/>
              </a:lnSpc>
            </a:pPr>
            <a:r>
              <a:rPr lang="en-US" b="true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1076" y="3574527"/>
            <a:ext cx="3621292" cy="377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8"/>
              </a:lnSpc>
            </a:pPr>
            <a:r>
              <a:rPr lang="en-US" sz="286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AtliQ grew substantially but had a bitter experience in Latin America due to the decision of opening their store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6743" y="204780"/>
            <a:ext cx="841957" cy="823920"/>
          </a:xfrm>
          <a:custGeom>
            <a:avLst/>
            <a:gdLst/>
            <a:ahLst/>
            <a:cxnLst/>
            <a:rect r="r" b="b" t="t" l="l"/>
            <a:pathLst>
              <a:path h="823920" w="841957">
                <a:moveTo>
                  <a:pt x="0" y="0"/>
                </a:moveTo>
                <a:lnTo>
                  <a:pt x="841957" y="0"/>
                </a:lnTo>
                <a:lnTo>
                  <a:pt x="841957" y="823920"/>
                </a:lnTo>
                <a:lnTo>
                  <a:pt x="0" y="82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6765612" y="3005962"/>
            <a:ext cx="4542666" cy="4999878"/>
            <a:chOff x="0" y="0"/>
            <a:chExt cx="2964567" cy="32629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64567" cy="3262947"/>
            </a:xfrm>
            <a:custGeom>
              <a:avLst/>
              <a:gdLst/>
              <a:ahLst/>
              <a:cxnLst/>
              <a:rect r="r" b="b" t="t" l="l"/>
              <a:pathLst>
                <a:path h="3262947" w="2964567">
                  <a:moveTo>
                    <a:pt x="54537" y="0"/>
                  </a:moveTo>
                  <a:lnTo>
                    <a:pt x="2910031" y="0"/>
                  </a:lnTo>
                  <a:cubicBezTo>
                    <a:pt x="2940151" y="0"/>
                    <a:pt x="2964567" y="24417"/>
                    <a:pt x="2964567" y="54537"/>
                  </a:cubicBezTo>
                  <a:lnTo>
                    <a:pt x="2964567" y="3208410"/>
                  </a:lnTo>
                  <a:cubicBezTo>
                    <a:pt x="2964567" y="3222874"/>
                    <a:pt x="2958822" y="3236746"/>
                    <a:pt x="2948594" y="3246974"/>
                  </a:cubicBezTo>
                  <a:cubicBezTo>
                    <a:pt x="2938367" y="3257201"/>
                    <a:pt x="2924495" y="3262947"/>
                    <a:pt x="2910031" y="3262947"/>
                  </a:cubicBezTo>
                  <a:lnTo>
                    <a:pt x="54537" y="3262947"/>
                  </a:lnTo>
                  <a:cubicBezTo>
                    <a:pt x="40073" y="3262947"/>
                    <a:pt x="26201" y="3257201"/>
                    <a:pt x="15973" y="3246974"/>
                  </a:cubicBezTo>
                  <a:cubicBezTo>
                    <a:pt x="5746" y="3236746"/>
                    <a:pt x="0" y="3222874"/>
                    <a:pt x="0" y="3208410"/>
                  </a:cubicBezTo>
                  <a:lnTo>
                    <a:pt x="0" y="54537"/>
                  </a:lnTo>
                  <a:cubicBezTo>
                    <a:pt x="0" y="40073"/>
                    <a:pt x="5746" y="26201"/>
                    <a:pt x="15973" y="15973"/>
                  </a:cubicBezTo>
                  <a:cubicBezTo>
                    <a:pt x="26201" y="5746"/>
                    <a:pt x="40073" y="0"/>
                    <a:pt x="5453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64567" cy="3301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92187" y="4117452"/>
            <a:ext cx="3889516" cy="269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8"/>
              </a:lnSpc>
            </a:pPr>
            <a:r>
              <a:rPr lang="en-US" sz="286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They made all these decisions just based on some surveys and based on their intuition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11651177" y="3005962"/>
            <a:ext cx="4542666" cy="4999878"/>
            <a:chOff x="0" y="0"/>
            <a:chExt cx="2964567" cy="32629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64567" cy="3262947"/>
            </a:xfrm>
            <a:custGeom>
              <a:avLst/>
              <a:gdLst/>
              <a:ahLst/>
              <a:cxnLst/>
              <a:rect r="r" b="b" t="t" l="l"/>
              <a:pathLst>
                <a:path h="3262947" w="2964567">
                  <a:moveTo>
                    <a:pt x="54537" y="0"/>
                  </a:moveTo>
                  <a:lnTo>
                    <a:pt x="2910031" y="0"/>
                  </a:lnTo>
                  <a:cubicBezTo>
                    <a:pt x="2940151" y="0"/>
                    <a:pt x="2964567" y="24417"/>
                    <a:pt x="2964567" y="54537"/>
                  </a:cubicBezTo>
                  <a:lnTo>
                    <a:pt x="2964567" y="3208410"/>
                  </a:lnTo>
                  <a:cubicBezTo>
                    <a:pt x="2964567" y="3222874"/>
                    <a:pt x="2958822" y="3236746"/>
                    <a:pt x="2948594" y="3246974"/>
                  </a:cubicBezTo>
                  <a:cubicBezTo>
                    <a:pt x="2938367" y="3257201"/>
                    <a:pt x="2924495" y="3262947"/>
                    <a:pt x="2910031" y="3262947"/>
                  </a:cubicBezTo>
                  <a:lnTo>
                    <a:pt x="54537" y="3262947"/>
                  </a:lnTo>
                  <a:cubicBezTo>
                    <a:pt x="40073" y="3262947"/>
                    <a:pt x="26201" y="3257201"/>
                    <a:pt x="15973" y="3246974"/>
                  </a:cubicBezTo>
                  <a:cubicBezTo>
                    <a:pt x="5746" y="3236746"/>
                    <a:pt x="0" y="3222874"/>
                    <a:pt x="0" y="3208410"/>
                  </a:cubicBezTo>
                  <a:lnTo>
                    <a:pt x="0" y="54537"/>
                  </a:lnTo>
                  <a:cubicBezTo>
                    <a:pt x="0" y="40073"/>
                    <a:pt x="5746" y="26201"/>
                    <a:pt x="15973" y="15973"/>
                  </a:cubicBezTo>
                  <a:cubicBezTo>
                    <a:pt x="26201" y="5746"/>
                    <a:pt x="40073" y="0"/>
                    <a:pt x="5453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964567" cy="3301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977752" y="4660377"/>
            <a:ext cx="3889516" cy="160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8"/>
              </a:lnSpc>
            </a:pPr>
            <a:r>
              <a:rPr lang="en-US" sz="286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This decision leads to significant financial loss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880389" y="3005962"/>
            <a:ext cx="4542666" cy="4999878"/>
            <a:chOff x="0" y="0"/>
            <a:chExt cx="2964567" cy="32629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4567" cy="3262947"/>
            </a:xfrm>
            <a:custGeom>
              <a:avLst/>
              <a:gdLst/>
              <a:ahLst/>
              <a:cxnLst/>
              <a:rect r="r" b="b" t="t" l="l"/>
              <a:pathLst>
                <a:path h="3262947" w="2964567">
                  <a:moveTo>
                    <a:pt x="54537" y="0"/>
                  </a:moveTo>
                  <a:lnTo>
                    <a:pt x="2910031" y="0"/>
                  </a:lnTo>
                  <a:cubicBezTo>
                    <a:pt x="2940151" y="0"/>
                    <a:pt x="2964567" y="24417"/>
                    <a:pt x="2964567" y="54537"/>
                  </a:cubicBezTo>
                  <a:lnTo>
                    <a:pt x="2964567" y="3208410"/>
                  </a:lnTo>
                  <a:cubicBezTo>
                    <a:pt x="2964567" y="3222874"/>
                    <a:pt x="2958822" y="3236746"/>
                    <a:pt x="2948594" y="3246974"/>
                  </a:cubicBezTo>
                  <a:cubicBezTo>
                    <a:pt x="2938367" y="3257201"/>
                    <a:pt x="2924495" y="3262947"/>
                    <a:pt x="2910031" y="3262947"/>
                  </a:cubicBezTo>
                  <a:lnTo>
                    <a:pt x="54537" y="3262947"/>
                  </a:lnTo>
                  <a:cubicBezTo>
                    <a:pt x="40073" y="3262947"/>
                    <a:pt x="26201" y="3257201"/>
                    <a:pt x="15973" y="3246974"/>
                  </a:cubicBezTo>
                  <a:cubicBezTo>
                    <a:pt x="5746" y="3236746"/>
                    <a:pt x="0" y="3222874"/>
                    <a:pt x="0" y="3208410"/>
                  </a:cubicBezTo>
                  <a:lnTo>
                    <a:pt x="0" y="54537"/>
                  </a:lnTo>
                  <a:cubicBezTo>
                    <a:pt x="0" y="40073"/>
                    <a:pt x="5746" y="26201"/>
                    <a:pt x="15973" y="15973"/>
                  </a:cubicBezTo>
                  <a:cubicBezTo>
                    <a:pt x="26201" y="5746"/>
                    <a:pt x="40073" y="0"/>
                    <a:pt x="5453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4567" cy="3301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62368" y="1113663"/>
            <a:ext cx="6272205" cy="86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8"/>
              </a:lnSpc>
            </a:pPr>
            <a:r>
              <a:rPr lang="en-US" b="true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0116" y="3574527"/>
            <a:ext cx="3743212" cy="377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8"/>
              </a:lnSpc>
            </a:pPr>
            <a:r>
              <a:rPr lang="en-US" sz="286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For the future of the company, senior executives are investing in data analytics projects &amp; onboarding skilled data professionals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6743" y="204780"/>
            <a:ext cx="841957" cy="823920"/>
          </a:xfrm>
          <a:custGeom>
            <a:avLst/>
            <a:gdLst/>
            <a:ahLst/>
            <a:cxnLst/>
            <a:rect r="r" b="b" t="t" l="l"/>
            <a:pathLst>
              <a:path h="823920" w="841957">
                <a:moveTo>
                  <a:pt x="0" y="0"/>
                </a:moveTo>
                <a:lnTo>
                  <a:pt x="841957" y="0"/>
                </a:lnTo>
                <a:lnTo>
                  <a:pt x="841957" y="823920"/>
                </a:lnTo>
                <a:lnTo>
                  <a:pt x="0" y="82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6765612" y="3005962"/>
            <a:ext cx="4542666" cy="4999878"/>
            <a:chOff x="0" y="0"/>
            <a:chExt cx="2964567" cy="32629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64567" cy="3262947"/>
            </a:xfrm>
            <a:custGeom>
              <a:avLst/>
              <a:gdLst/>
              <a:ahLst/>
              <a:cxnLst/>
              <a:rect r="r" b="b" t="t" l="l"/>
              <a:pathLst>
                <a:path h="3262947" w="2964567">
                  <a:moveTo>
                    <a:pt x="54537" y="0"/>
                  </a:moveTo>
                  <a:lnTo>
                    <a:pt x="2910031" y="0"/>
                  </a:lnTo>
                  <a:cubicBezTo>
                    <a:pt x="2940151" y="0"/>
                    <a:pt x="2964567" y="24417"/>
                    <a:pt x="2964567" y="54537"/>
                  </a:cubicBezTo>
                  <a:lnTo>
                    <a:pt x="2964567" y="3208410"/>
                  </a:lnTo>
                  <a:cubicBezTo>
                    <a:pt x="2964567" y="3222874"/>
                    <a:pt x="2958822" y="3236746"/>
                    <a:pt x="2948594" y="3246974"/>
                  </a:cubicBezTo>
                  <a:cubicBezTo>
                    <a:pt x="2938367" y="3257201"/>
                    <a:pt x="2924495" y="3262947"/>
                    <a:pt x="2910031" y="3262947"/>
                  </a:cubicBezTo>
                  <a:lnTo>
                    <a:pt x="54537" y="3262947"/>
                  </a:lnTo>
                  <a:cubicBezTo>
                    <a:pt x="40073" y="3262947"/>
                    <a:pt x="26201" y="3257201"/>
                    <a:pt x="15973" y="3246974"/>
                  </a:cubicBezTo>
                  <a:cubicBezTo>
                    <a:pt x="5746" y="3236746"/>
                    <a:pt x="0" y="3222874"/>
                    <a:pt x="0" y="3208410"/>
                  </a:cubicBezTo>
                  <a:lnTo>
                    <a:pt x="0" y="54537"/>
                  </a:lnTo>
                  <a:cubicBezTo>
                    <a:pt x="0" y="40073"/>
                    <a:pt x="5746" y="26201"/>
                    <a:pt x="15973" y="15973"/>
                  </a:cubicBezTo>
                  <a:cubicBezTo>
                    <a:pt x="26201" y="5746"/>
                    <a:pt x="40073" y="0"/>
                    <a:pt x="5453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64567" cy="3301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1651177" y="3005962"/>
            <a:ext cx="4542666" cy="4999878"/>
            <a:chOff x="0" y="0"/>
            <a:chExt cx="2964567" cy="32629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64567" cy="3262947"/>
            </a:xfrm>
            <a:custGeom>
              <a:avLst/>
              <a:gdLst/>
              <a:ahLst/>
              <a:cxnLst/>
              <a:rect r="r" b="b" t="t" l="l"/>
              <a:pathLst>
                <a:path h="3262947" w="2964567">
                  <a:moveTo>
                    <a:pt x="54537" y="0"/>
                  </a:moveTo>
                  <a:lnTo>
                    <a:pt x="2910031" y="0"/>
                  </a:lnTo>
                  <a:cubicBezTo>
                    <a:pt x="2940151" y="0"/>
                    <a:pt x="2964567" y="24417"/>
                    <a:pt x="2964567" y="54537"/>
                  </a:cubicBezTo>
                  <a:lnTo>
                    <a:pt x="2964567" y="3208410"/>
                  </a:lnTo>
                  <a:cubicBezTo>
                    <a:pt x="2964567" y="3222874"/>
                    <a:pt x="2958822" y="3236746"/>
                    <a:pt x="2948594" y="3246974"/>
                  </a:cubicBezTo>
                  <a:cubicBezTo>
                    <a:pt x="2938367" y="3257201"/>
                    <a:pt x="2924495" y="3262947"/>
                    <a:pt x="2910031" y="3262947"/>
                  </a:cubicBezTo>
                  <a:lnTo>
                    <a:pt x="54537" y="3262947"/>
                  </a:lnTo>
                  <a:cubicBezTo>
                    <a:pt x="40073" y="3262947"/>
                    <a:pt x="26201" y="3257201"/>
                    <a:pt x="15973" y="3246974"/>
                  </a:cubicBezTo>
                  <a:cubicBezTo>
                    <a:pt x="5746" y="3236746"/>
                    <a:pt x="0" y="3222874"/>
                    <a:pt x="0" y="3208410"/>
                  </a:cubicBezTo>
                  <a:lnTo>
                    <a:pt x="0" y="54537"/>
                  </a:lnTo>
                  <a:cubicBezTo>
                    <a:pt x="0" y="40073"/>
                    <a:pt x="5746" y="26201"/>
                    <a:pt x="15973" y="15973"/>
                  </a:cubicBezTo>
                  <a:cubicBezTo>
                    <a:pt x="26201" y="5746"/>
                    <a:pt x="40073" y="0"/>
                    <a:pt x="5453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964567" cy="3301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977752" y="4117452"/>
            <a:ext cx="3889516" cy="269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8"/>
              </a:lnSpc>
            </a:pPr>
            <a:r>
              <a:rPr lang="en-US" sz="286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To bring transparency into their data so that they can make accurate data-driven decisions.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40955" y="3845989"/>
            <a:ext cx="3791980" cy="323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8"/>
              </a:lnSpc>
            </a:pPr>
            <a:r>
              <a:rPr lang="en-US" sz="286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Previously, they relied on Excel files but now they seek a more robust solution given company’s growth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3899" y="869455"/>
            <a:ext cx="16920201" cy="8796706"/>
            <a:chOff x="0" y="0"/>
            <a:chExt cx="4456349" cy="2316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6349" cy="2316828"/>
            </a:xfrm>
            <a:custGeom>
              <a:avLst/>
              <a:gdLst/>
              <a:ahLst/>
              <a:cxnLst/>
              <a:rect r="r" b="b" t="t" l="l"/>
              <a:pathLst>
                <a:path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2443459" y="5261939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2001983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>
            <a:off x="2951228" y="7733460"/>
            <a:ext cx="0" cy="467846"/>
          </a:xfrm>
          <a:prstGeom prst="line">
            <a:avLst/>
          </a:prstGeom>
          <a:ln cap="rnd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len="sm" w="sm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true" flipV="true" rot="-5400000">
            <a:off x="4503931" y="6277478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42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4091013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4981022" y="5424060"/>
            <a:ext cx="3218" cy="467835"/>
          </a:xfrm>
          <a:prstGeom prst="line">
            <a:avLst/>
          </a:prstGeom>
          <a:ln cap="rnd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len="sm" w="sm"/>
            <a:tailEnd type="oval" len="lg" w="lg"/>
          </a:ln>
        </p:spPr>
      </p:sp>
      <p:sp>
        <p:nvSpPr>
          <p:cNvPr name="Freeform 11" id="11"/>
          <p:cNvSpPr/>
          <p:nvPr/>
        </p:nvSpPr>
        <p:spPr>
          <a:xfrm flipH="false" flipV="false" rot="-5400000">
            <a:off x="6560405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5400000">
            <a:off x="6118930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>
            <a:off x="7068175" y="7733548"/>
            <a:ext cx="0" cy="467846"/>
          </a:xfrm>
          <a:prstGeom prst="line">
            <a:avLst/>
          </a:prstGeom>
          <a:ln cap="rnd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len="sm" w="sm"/>
            <a:tailEnd type="oval" len="lg" w="lg"/>
          </a:ln>
        </p:spPr>
      </p:sp>
      <p:sp>
        <p:nvSpPr>
          <p:cNvPr name="Freeform 14" id="14"/>
          <p:cNvSpPr/>
          <p:nvPr/>
        </p:nvSpPr>
        <p:spPr>
          <a:xfrm flipH="true" flipV="true" rot="-5400000">
            <a:off x="8620878" y="6277566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400000">
            <a:off x="8207959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9097969" y="5424148"/>
            <a:ext cx="3218" cy="467835"/>
          </a:xfrm>
          <a:prstGeom prst="line">
            <a:avLst/>
          </a:prstGeom>
          <a:ln cap="rnd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len="sm" w="sm"/>
            <a:tailEnd type="oval" len="lg" w="lg"/>
          </a:ln>
        </p:spPr>
      </p:sp>
      <p:sp>
        <p:nvSpPr>
          <p:cNvPr name="Freeform 17" id="17"/>
          <p:cNvSpPr/>
          <p:nvPr/>
        </p:nvSpPr>
        <p:spPr>
          <a:xfrm flipH="false" flipV="false" rot="-5400000">
            <a:off x="10680746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5400000">
            <a:off x="10239270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>
            <a:off x="11188515" y="7733548"/>
            <a:ext cx="0" cy="467846"/>
          </a:xfrm>
          <a:prstGeom prst="line">
            <a:avLst/>
          </a:prstGeom>
          <a:ln cap="rnd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len="sm" w="sm"/>
            <a:tailEnd type="oval" len="lg" w="lg"/>
          </a:ln>
        </p:spPr>
      </p:sp>
      <p:sp>
        <p:nvSpPr>
          <p:cNvPr name="Freeform 20" id="20"/>
          <p:cNvSpPr/>
          <p:nvPr/>
        </p:nvSpPr>
        <p:spPr>
          <a:xfrm flipH="true" flipV="true" rot="-5400000">
            <a:off x="12735851" y="6277478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-5400000">
            <a:off x="12322932" y="5892084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13212942" y="5424060"/>
            <a:ext cx="3218" cy="467835"/>
          </a:xfrm>
          <a:prstGeom prst="line">
            <a:avLst/>
          </a:prstGeom>
          <a:ln cap="rnd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len="sm" w="sm"/>
            <a:tailEnd type="oval" len="lg" w="lg"/>
          </a:ln>
        </p:spPr>
      </p:sp>
      <p:sp>
        <p:nvSpPr>
          <p:cNvPr name="Freeform 23" id="23"/>
          <p:cNvSpPr/>
          <p:nvPr/>
        </p:nvSpPr>
        <p:spPr>
          <a:xfrm flipH="false" flipV="false" rot="-5400000">
            <a:off x="14797638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5400000">
            <a:off x="14356163" y="5892172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5" id="25"/>
          <p:cNvSpPr/>
          <p:nvPr/>
        </p:nvSpPr>
        <p:spPr>
          <a:xfrm>
            <a:off x="15305408" y="7733548"/>
            <a:ext cx="0" cy="467846"/>
          </a:xfrm>
          <a:prstGeom prst="line">
            <a:avLst/>
          </a:prstGeom>
          <a:ln cap="rnd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len="sm" w="sm"/>
            <a:tailEnd type="oval" len="lg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2363891" y="6218526"/>
            <a:ext cx="1117561" cy="1117561"/>
          </a:xfrm>
          <a:custGeom>
            <a:avLst/>
            <a:gdLst/>
            <a:ahLst/>
            <a:cxnLst/>
            <a:rect r="r" b="b" t="t" l="l"/>
            <a:pathLst>
              <a:path h="1117561" w="1117561">
                <a:moveTo>
                  <a:pt x="0" y="0"/>
                </a:moveTo>
                <a:lnTo>
                  <a:pt x="1117561" y="0"/>
                </a:lnTo>
                <a:lnTo>
                  <a:pt x="1117561" y="1117561"/>
                </a:lnTo>
                <a:lnTo>
                  <a:pt x="0" y="11175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512257" y="6313329"/>
            <a:ext cx="998887" cy="998887"/>
          </a:xfrm>
          <a:custGeom>
            <a:avLst/>
            <a:gdLst/>
            <a:ahLst/>
            <a:cxnLst/>
            <a:rect r="r" b="b" t="t" l="l"/>
            <a:pathLst>
              <a:path h="998887" w="998887">
                <a:moveTo>
                  <a:pt x="0" y="0"/>
                </a:moveTo>
                <a:lnTo>
                  <a:pt x="998888" y="0"/>
                </a:lnTo>
                <a:lnTo>
                  <a:pt x="998888" y="998887"/>
                </a:lnTo>
                <a:lnTo>
                  <a:pt x="0" y="9988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508775" y="6282017"/>
            <a:ext cx="1061686" cy="1061686"/>
          </a:xfrm>
          <a:custGeom>
            <a:avLst/>
            <a:gdLst/>
            <a:ahLst/>
            <a:cxnLst/>
            <a:rect r="r" b="b" t="t" l="l"/>
            <a:pathLst>
              <a:path h="1061686" w="1061686">
                <a:moveTo>
                  <a:pt x="0" y="0"/>
                </a:moveTo>
                <a:lnTo>
                  <a:pt x="1061686" y="0"/>
                </a:lnTo>
                <a:lnTo>
                  <a:pt x="1061686" y="1061686"/>
                </a:lnTo>
                <a:lnTo>
                  <a:pt x="0" y="1061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524728" y="6165734"/>
            <a:ext cx="1146482" cy="1146482"/>
          </a:xfrm>
          <a:custGeom>
            <a:avLst/>
            <a:gdLst/>
            <a:ahLst/>
            <a:cxnLst/>
            <a:rect r="r" b="b" t="t" l="l"/>
            <a:pathLst>
              <a:path h="1146482" w="1146482">
                <a:moveTo>
                  <a:pt x="0" y="0"/>
                </a:moveTo>
                <a:lnTo>
                  <a:pt x="1146482" y="0"/>
                </a:lnTo>
                <a:lnTo>
                  <a:pt x="1146482" y="1146482"/>
                </a:lnTo>
                <a:lnTo>
                  <a:pt x="0" y="11464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638873" y="6256221"/>
            <a:ext cx="1042170" cy="1042170"/>
          </a:xfrm>
          <a:custGeom>
            <a:avLst/>
            <a:gdLst/>
            <a:ahLst/>
            <a:cxnLst/>
            <a:rect r="r" b="b" t="t" l="l"/>
            <a:pathLst>
              <a:path h="1042170" w="1042170">
                <a:moveTo>
                  <a:pt x="0" y="0"/>
                </a:moveTo>
                <a:lnTo>
                  <a:pt x="1042171" y="0"/>
                </a:lnTo>
                <a:lnTo>
                  <a:pt x="1042171" y="1042170"/>
                </a:lnTo>
                <a:lnTo>
                  <a:pt x="0" y="10421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696132" y="6191486"/>
            <a:ext cx="1094978" cy="1094978"/>
          </a:xfrm>
          <a:custGeom>
            <a:avLst/>
            <a:gdLst/>
            <a:ahLst/>
            <a:cxnLst/>
            <a:rect r="r" b="b" t="t" l="l"/>
            <a:pathLst>
              <a:path h="1094978" w="1094978">
                <a:moveTo>
                  <a:pt x="0" y="0"/>
                </a:moveTo>
                <a:lnTo>
                  <a:pt x="1094977" y="0"/>
                </a:lnTo>
                <a:lnTo>
                  <a:pt x="1094977" y="1094978"/>
                </a:lnTo>
                <a:lnTo>
                  <a:pt x="0" y="10949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917660" y="6094390"/>
            <a:ext cx="623221" cy="623221"/>
          </a:xfrm>
          <a:custGeom>
            <a:avLst/>
            <a:gdLst/>
            <a:ahLst/>
            <a:cxnLst/>
            <a:rect r="r" b="b" t="t" l="l"/>
            <a:pathLst>
              <a:path h="623221" w="623221">
                <a:moveTo>
                  <a:pt x="0" y="0"/>
                </a:moveTo>
                <a:lnTo>
                  <a:pt x="623220" y="0"/>
                </a:lnTo>
                <a:lnTo>
                  <a:pt x="623220" y="623220"/>
                </a:lnTo>
                <a:lnTo>
                  <a:pt x="0" y="6232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001076" y="6812860"/>
            <a:ext cx="634966" cy="634966"/>
          </a:xfrm>
          <a:custGeom>
            <a:avLst/>
            <a:gdLst/>
            <a:ahLst/>
            <a:cxnLst/>
            <a:rect r="r" b="b" t="t" l="l"/>
            <a:pathLst>
              <a:path h="634966" w="634966">
                <a:moveTo>
                  <a:pt x="0" y="0"/>
                </a:moveTo>
                <a:lnTo>
                  <a:pt x="634966" y="0"/>
                </a:lnTo>
                <a:lnTo>
                  <a:pt x="634966" y="634966"/>
                </a:lnTo>
                <a:lnTo>
                  <a:pt x="0" y="6349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327902" y="1597213"/>
            <a:ext cx="8721434" cy="86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8"/>
              </a:lnSpc>
              <a:spcBef>
                <a:spcPct val="0"/>
              </a:spcBef>
            </a:pPr>
            <a:r>
              <a:rPr lang="en-US" b="true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Dashboard Overview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20992" y="8289817"/>
            <a:ext cx="2060473" cy="27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50115" y="4686307"/>
            <a:ext cx="2060473" cy="27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FINANCE VIEW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076147" y="8289817"/>
            <a:ext cx="2060473" cy="27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SALES VIEW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58225" y="4686307"/>
            <a:ext cx="2641389" cy="27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MARKETING VIEW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71711" y="8326677"/>
            <a:ext cx="2060473" cy="56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SUPPLY CHAIN VIEW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200835" y="4723166"/>
            <a:ext cx="2060473" cy="27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EXECUTIVE VIEW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319362" y="8291123"/>
            <a:ext cx="2060473" cy="85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INFORMATION </a:t>
            </a:r>
          </a:p>
          <a:p>
            <a:pPr algn="ctr">
              <a:lnSpc>
                <a:spcPts val="2336"/>
              </a:lnSpc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&amp;</a:t>
            </a:r>
          </a:p>
          <a:p>
            <a:pPr algn="ctr" marL="0" indent="0" lvl="0">
              <a:lnSpc>
                <a:spcPts val="2336"/>
              </a:lnSpc>
              <a:spcBef>
                <a:spcPct val="0"/>
              </a:spcBef>
            </a:pPr>
            <a:r>
              <a:rPr lang="en-US" sz="1825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SUPPORT VIEW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27902" y="2941388"/>
            <a:ext cx="1035989" cy="49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98"/>
              </a:lnSpc>
              <a:spcBef>
                <a:spcPct val="0"/>
              </a:spcBef>
            </a:pPr>
            <a:r>
              <a:rPr lang="en-US" sz="2927" spc="-58" u="sng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  <a:hlinkClick r:id="rId16" tooltip="https://app.powerbi.com/view?r=eyJrIjoiMmY4NGM0MDMtMGRiMy00MzI1LWI1YTYtMzZlYzk2ZmMzMmRkIiwidCI6ImM2ZTU0OWIzLTVmNDUtNDAzMi1hYWU5LWQ0MjQ0ZGM1YjJjNCJ9"/>
              </a:rPr>
              <a:t>LINK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DAGd1gko3_U</dc:identifier>
  <dcterms:modified xsi:type="dcterms:W3CDTF">2011-08-01T06:04:30Z</dcterms:modified>
  <cp:revision>1</cp:revision>
  <dc:title>Business Insights 360</dc:title>
</cp:coreProperties>
</file>